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6340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JAVA PROJECT - GROUP 03</a:t>
            </a:r>
            <a:br>
              <a:rPr lang="en-US" dirty="0"/>
            </a:br>
            <a:r>
              <a:rPr lang="en-US" dirty="0"/>
              <a:t>MILK TEA SHOP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01198"/>
            <a:ext cx="9144000" cy="1655762"/>
          </a:xfrm>
        </p:spPr>
        <p:txBody>
          <a:bodyPr>
            <a:normAutofit lnSpcReduction="20000"/>
          </a:bodyPr>
          <a:lstStyle/>
          <a:p>
            <a:pPr algn="r"/>
            <a:r>
              <a:rPr lang="en-US"/>
              <a:t>Teacher Guide: Luong The Anh</a:t>
            </a:r>
            <a:endParaRPr lang="en-US"/>
          </a:p>
          <a:p>
            <a:pPr algn="r"/>
            <a:r>
              <a:rPr lang="en-US"/>
              <a:t>Students: Dao Minh Trung Thuan</a:t>
            </a:r>
            <a:endParaRPr lang="en-US"/>
          </a:p>
          <a:p>
            <a:pPr algn="r"/>
            <a:r>
              <a:rPr lang="en-US"/>
              <a:t>Ha Thi Hong Tham</a:t>
            </a:r>
            <a:endParaRPr lang="en-US"/>
          </a:p>
          <a:p>
            <a:pPr algn="r"/>
            <a:r>
              <a:rPr lang="en-US"/>
              <a:t>Tan Tan Lap</a:t>
            </a:r>
            <a:endParaRPr lang="en-US"/>
          </a:p>
        </p:txBody>
      </p:sp>
      <p:pic>
        <p:nvPicPr>
          <p:cNvPr id="4" name="Picture 3" descr="tải xuố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1430" y="285750"/>
            <a:ext cx="2667000" cy="1577975"/>
          </a:xfrm>
          <a:prstGeom prst="rect">
            <a:avLst/>
          </a:prstGeom>
        </p:spPr>
      </p:pic>
      <p:pic>
        <p:nvPicPr>
          <p:cNvPr id="5" name="Picture 4" descr="tải xuống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855" y="286385"/>
            <a:ext cx="2839720" cy="16046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6630"/>
          </a:xfrm>
        </p:spPr>
        <p:txBody>
          <a:bodyPr>
            <a:normAutofit/>
          </a:bodyPr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41755"/>
            <a:ext cx="5181600" cy="4835525"/>
          </a:xfrm>
        </p:spPr>
        <p:txBody>
          <a:bodyPr/>
          <a:p>
            <a:r>
              <a:rPr lang="en-US" sz="3000">
                <a:sym typeface="+mn-ea"/>
              </a:rPr>
              <a:t>Design system:</a:t>
            </a:r>
            <a:endParaRPr lang="en-US">
              <a:sym typeface="+mn-ea"/>
            </a:endParaRPr>
          </a:p>
          <a:p>
            <a:endParaRPr lang="en-US"/>
          </a:p>
        </p:txBody>
      </p:sp>
      <p:pic>
        <p:nvPicPr>
          <p:cNvPr id="42" name="Picture 42"/>
          <p:cNvPicPr>
            <a:picLocks noChangeAspect="1" noChangeArrowheads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8180" y="1905635"/>
            <a:ext cx="5501005" cy="43516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1007110" y="6257290"/>
            <a:ext cx="4100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Level 2 data flow diagram for manager</a:t>
            </a:r>
            <a:endParaRPr lang="en-US"/>
          </a:p>
        </p:txBody>
      </p:sp>
      <p:pic>
        <p:nvPicPr>
          <p:cNvPr id="45" name="Picture 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77965" y="1276985"/>
            <a:ext cx="5141595" cy="47999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6456045" y="6316980"/>
            <a:ext cx="5405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 Level 3 data flow diagram for Order food process</a:t>
            </a:r>
            <a:endParaRPr lang="en-US"/>
          </a:p>
        </p:txBody>
      </p:sp>
    </p:spTree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6165"/>
          </a:xfrm>
        </p:spPr>
        <p:txBody>
          <a:bodyPr/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31290"/>
            <a:ext cx="5181600" cy="4745990"/>
          </a:xfrm>
        </p:spPr>
        <p:txBody>
          <a:bodyPr/>
          <a:p>
            <a:r>
              <a:rPr lang="en-US" sz="3000"/>
              <a:t>Design interface:</a:t>
            </a:r>
            <a:endParaRPr lang="en-US"/>
          </a:p>
          <a:p>
            <a:endParaRPr lang="en-US"/>
          </a:p>
        </p:txBody>
      </p:sp>
      <p:pic>
        <p:nvPicPr>
          <p:cNvPr id="13" name="Picture 13"/>
          <p:cNvPicPr>
            <a:picLocks noChangeAspect="1" noChangeArrowheads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4720" y="1957070"/>
            <a:ext cx="10419080" cy="4119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Text Box 4"/>
          <p:cNvSpPr txBox="1"/>
          <p:nvPr/>
        </p:nvSpPr>
        <p:spPr>
          <a:xfrm>
            <a:off x="3770630" y="6306820"/>
            <a:ext cx="4629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Welcome customer form</a:t>
            </a:r>
            <a:endParaRPr lang="en-US"/>
          </a:p>
        </p:txBody>
      </p:sp>
    </p:spTree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7120"/>
          </a:xfrm>
        </p:spPr>
        <p:txBody>
          <a:bodyPr/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452245"/>
            <a:ext cx="10897870" cy="4725035"/>
          </a:xfrm>
        </p:spPr>
        <p:txBody>
          <a:bodyPr/>
          <a:p>
            <a:r>
              <a:rPr lang="en-US" sz="3000">
                <a:sym typeface="+mn-ea"/>
              </a:rPr>
              <a:t>Design interface:</a:t>
            </a:r>
            <a:endParaRPr lang="en-US">
              <a:sym typeface="+mn-ea"/>
            </a:endParaRPr>
          </a:p>
          <a:p>
            <a:endParaRPr lang="en-US"/>
          </a:p>
        </p:txBody>
      </p:sp>
      <p:pic>
        <p:nvPicPr>
          <p:cNvPr id="10" name="Picture 10"/>
          <p:cNvPicPr>
            <a:picLocks noChangeAspect="1" noChangeArrowheads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5540" y="1995170"/>
            <a:ext cx="9901555" cy="4091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Text Box 6"/>
          <p:cNvSpPr txBox="1"/>
          <p:nvPr/>
        </p:nvSpPr>
        <p:spPr>
          <a:xfrm>
            <a:off x="4279265" y="6316980"/>
            <a:ext cx="3582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Order food form</a:t>
            </a:r>
            <a:endParaRPr lang="en-US"/>
          </a:p>
        </p:txBody>
      </p:sp>
    </p:spTree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7275"/>
          </a:xfrm>
        </p:spPr>
        <p:txBody>
          <a:bodyPr/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422400"/>
            <a:ext cx="10857865" cy="4754880"/>
          </a:xfrm>
        </p:spPr>
        <p:txBody>
          <a:bodyPr/>
          <a:p>
            <a:r>
              <a:rPr lang="en-US" sz="3000">
                <a:sym typeface="+mn-ea"/>
              </a:rPr>
              <a:t>Design interface:</a:t>
            </a:r>
            <a:endParaRPr lang="en-US">
              <a:sym typeface="+mn-ea"/>
            </a:endParaRPr>
          </a:p>
          <a:p>
            <a:endParaRPr lang="en-US"/>
          </a:p>
        </p:txBody>
      </p:sp>
      <p:pic>
        <p:nvPicPr>
          <p:cNvPr id="7" name="Picture 7"/>
          <p:cNvPicPr>
            <a:picLocks noChangeAspect="1" noChangeArrowheads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8380" y="1926590"/>
            <a:ext cx="9986645" cy="41294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Text Box 7"/>
          <p:cNvSpPr txBox="1"/>
          <p:nvPr/>
        </p:nvSpPr>
        <p:spPr>
          <a:xfrm>
            <a:off x="3630930" y="6327140"/>
            <a:ext cx="5208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Choose table form</a:t>
            </a:r>
            <a:endParaRPr lang="en-US"/>
          </a:p>
        </p:txBody>
      </p:sp>
    </p:spTree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sz="3000">
                <a:sym typeface="+mn-ea"/>
              </a:rPr>
              <a:t>Design interface:</a:t>
            </a:r>
            <a:endParaRPr lang="en-US">
              <a:sym typeface="+mn-ea"/>
            </a:endParaRPr>
          </a:p>
          <a:p>
            <a:pPr marL="0" indent="0">
              <a:buNone/>
            </a:pPr>
            <a:endParaRPr lang="en-US"/>
          </a:p>
        </p:txBody>
      </p:sp>
      <p:pic>
        <p:nvPicPr>
          <p:cNvPr id="12" name="Picture 12"/>
          <p:cNvPicPr>
            <a:picLocks noChangeAspect="1" noChangeArrowheads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2145665"/>
            <a:ext cx="5271135" cy="3590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Text Box 4"/>
          <p:cNvSpPr txBox="1"/>
          <p:nvPr/>
        </p:nvSpPr>
        <p:spPr>
          <a:xfrm>
            <a:off x="1625600" y="5977890"/>
            <a:ext cx="3930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Register form</a:t>
            </a:r>
            <a:endParaRPr lang="en-US"/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47790" y="2145665"/>
            <a:ext cx="5433695" cy="3590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Text Box 5"/>
          <p:cNvSpPr txBox="1"/>
          <p:nvPr/>
        </p:nvSpPr>
        <p:spPr>
          <a:xfrm>
            <a:off x="7691755" y="5937885"/>
            <a:ext cx="3082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Login form</a:t>
            </a:r>
            <a:endParaRPr lang="en-US"/>
          </a:p>
        </p:txBody>
      </p:sp>
    </p:spTree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6945"/>
          </a:xfrm>
        </p:spPr>
        <p:txBody>
          <a:bodyPr/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21435"/>
            <a:ext cx="10708640" cy="4855845"/>
          </a:xfrm>
        </p:spPr>
        <p:txBody>
          <a:bodyPr/>
          <a:p>
            <a:r>
              <a:rPr lang="en-US" sz="3000">
                <a:sym typeface="+mn-ea"/>
              </a:rPr>
              <a:t>Design interface:</a:t>
            </a:r>
            <a:endParaRPr lang="en-US" sz="3000">
              <a:sym typeface="+mn-ea"/>
            </a:endParaRPr>
          </a:p>
          <a:p>
            <a:endParaRPr lang="en-US" sz="3000">
              <a:sym typeface="+mn-ea"/>
            </a:endParaRPr>
          </a:p>
        </p:txBody>
      </p:sp>
      <p:pic>
        <p:nvPicPr>
          <p:cNvPr id="17" name="Picture 17"/>
          <p:cNvPicPr>
            <a:picLocks noChangeAspect="1"/>
          </p:cNvPicPr>
          <p:nvPr>
            <p:ph sz="half" idx="2"/>
          </p:nvPr>
        </p:nvPicPr>
        <p:blipFill>
          <a:blip r:embed="rId1"/>
          <a:srcRect b="2726"/>
          <a:stretch>
            <a:fillRect/>
          </a:stretch>
        </p:blipFill>
        <p:spPr>
          <a:xfrm>
            <a:off x="838200" y="1843405"/>
            <a:ext cx="10514965" cy="4220845"/>
          </a:xfrm>
          <a:prstGeom prst="rect">
            <a:avLst/>
          </a:prstGeom>
          <a:ln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4139565" y="6266815"/>
            <a:ext cx="4011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Employee form</a:t>
            </a:r>
            <a:endParaRPr lang="en-US"/>
          </a:p>
        </p:txBody>
      </p:sp>
    </p:spTree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6160"/>
          </a:xfrm>
        </p:spPr>
        <p:txBody>
          <a:bodyPr/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91285"/>
            <a:ext cx="10516235" cy="4785995"/>
          </a:xfrm>
        </p:spPr>
        <p:txBody>
          <a:bodyPr/>
          <a:p>
            <a:r>
              <a:rPr lang="en-US" sz="3000">
                <a:sym typeface="+mn-ea"/>
              </a:rPr>
              <a:t>Design interface:</a:t>
            </a:r>
            <a:endParaRPr lang="en-US" sz="3000">
              <a:sym typeface="+mn-ea"/>
            </a:endParaRPr>
          </a:p>
          <a:p>
            <a:endParaRPr lang="en-US" sz="3000">
              <a:sym typeface="+mn-ea"/>
            </a:endParaRPr>
          </a:p>
        </p:txBody>
      </p:sp>
      <p:pic>
        <p:nvPicPr>
          <p:cNvPr id="28" name="Picture 28"/>
          <p:cNvPicPr>
            <a:picLocks noChangeAspect="1"/>
          </p:cNvPicPr>
          <p:nvPr>
            <p:ph sz="half" idx="2"/>
          </p:nvPr>
        </p:nvPicPr>
        <p:blipFill>
          <a:blip r:embed="rId1"/>
          <a:srcRect b="3241"/>
          <a:stretch>
            <a:fillRect/>
          </a:stretch>
        </p:blipFill>
        <p:spPr>
          <a:xfrm>
            <a:off x="1143635" y="1976755"/>
            <a:ext cx="9620885" cy="4200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 Box 4"/>
          <p:cNvSpPr txBox="1"/>
          <p:nvPr/>
        </p:nvSpPr>
        <p:spPr>
          <a:xfrm>
            <a:off x="3841115" y="6406515"/>
            <a:ext cx="4509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Manage income form</a:t>
            </a:r>
            <a:endParaRPr lang="en-US"/>
          </a:p>
        </p:txBody>
      </p:sp>
    </p:spTree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4880"/>
          </a:xfrm>
        </p:spPr>
        <p:txBody>
          <a:bodyPr/>
          <a:p>
            <a:pPr algn="ctr"/>
            <a:r>
              <a:rPr lang="en-US"/>
              <a:t>THANKS FOR YOUR WATCHING</a:t>
            </a:r>
            <a:endParaRPr lang="en-US"/>
          </a:p>
        </p:txBody>
      </p:sp>
    </p:spTree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88950" y="354965"/>
            <a:ext cx="4354195" cy="5812790"/>
          </a:xfrm>
        </p:spPr>
        <p:txBody>
          <a:bodyPr/>
          <a:p>
            <a:pPr algn="ctr"/>
            <a:r>
              <a:rPr lang="en-US"/>
              <a:t>MILK TEA SHOP MANAGEMENT SYSTEM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161280" y="2192655"/>
            <a:ext cx="6811010" cy="3691890"/>
          </a:xfrm>
        </p:spPr>
        <p:txBody>
          <a:bodyPr/>
          <a:p>
            <a:pPr marL="514350" indent="-514350" algn="just">
              <a:buFont typeface="+mj-lt"/>
              <a:buAutoNum type="arabicPeriod"/>
            </a:pPr>
            <a:r>
              <a:rPr lang="en-US"/>
              <a:t>PURPOSE OF THE TOPIC</a:t>
            </a:r>
            <a:endParaRPr lang="en-US"/>
          </a:p>
          <a:p>
            <a:pPr marL="514350" indent="-514350" algn="just">
              <a:buFont typeface="+mj-lt"/>
              <a:buAutoNum type="arabicPeriod"/>
            </a:pPr>
            <a:r>
              <a:rPr lang="en-US"/>
              <a:t>PROGRAM OVERVIEW</a:t>
            </a:r>
            <a:endParaRPr lang="en-US"/>
          </a:p>
          <a:p>
            <a:pPr marL="514350" indent="-514350" algn="just">
              <a:buFont typeface="+mj-lt"/>
              <a:buAutoNum type="arabicPeriod"/>
            </a:pPr>
            <a:r>
              <a:rPr lang="en-US"/>
              <a:t>SYSTEM BUILDING PROCESS</a:t>
            </a:r>
            <a:endParaRPr lang="en-US"/>
          </a:p>
          <a:p>
            <a:pPr marL="514350" indent="-514350" algn="just">
              <a:buFont typeface="+mj-lt"/>
              <a:buAutoNum type="arabicPeriod"/>
            </a:pPr>
            <a:endParaRPr lang="en-US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PURPOSE OF THE TOPIC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just">
              <a:lnSpc>
                <a:spcPct val="130000"/>
              </a:lnSpc>
              <a:buNone/>
            </a:pPr>
            <a:r>
              <a:rPr lang="en-US" altLang="zh-CN" sz="3000" dirty="0">
                <a:latin typeface="Arial" panose="020B0604020202020204" pitchFamily="34" charset="0"/>
                <a:ea typeface="Microsoft YaHei" panose="020B0503020204020204" charset="-122"/>
                <a:sym typeface="+mn-ea"/>
              </a:rPr>
              <a:t>Store management system:</a:t>
            </a:r>
            <a:endParaRPr lang="en-US" altLang="zh-CN" sz="30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charset="-122"/>
            </a:endParaRPr>
          </a:p>
          <a:p>
            <a:pPr algn="just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3000" dirty="0">
                <a:latin typeface="Arial" panose="020B0604020202020204" pitchFamily="34" charset="0"/>
                <a:ea typeface="Microsoft YaHei" panose="020B0503020204020204" charset="-122"/>
                <a:sym typeface="+mn-ea"/>
              </a:rPr>
              <a:t>Customers can order bill simpler</a:t>
            </a:r>
            <a:endParaRPr lang="en-US" altLang="zh-CN" sz="30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charset="-122"/>
            </a:endParaRPr>
          </a:p>
          <a:p>
            <a:pPr algn="just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3000" dirty="0">
                <a:latin typeface="Arial" panose="020B0604020202020204" pitchFamily="34" charset="0"/>
                <a:ea typeface="Microsoft YaHei" panose="020B0503020204020204" charset="-122"/>
                <a:sym typeface="+mn-ea"/>
              </a:rPr>
              <a:t>Employees don’t work too much.</a:t>
            </a:r>
            <a:endParaRPr lang="en-US" altLang="zh-CN" sz="30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charset="-122"/>
            </a:endParaRPr>
          </a:p>
          <a:p>
            <a:pPr algn="just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zh-CN" sz="3000" dirty="0">
                <a:latin typeface="Arial" panose="020B0604020202020204" pitchFamily="34" charset="0"/>
                <a:ea typeface="Microsoft YaHei" panose="020B0503020204020204" charset="-122"/>
                <a:sym typeface="+mn-ea"/>
              </a:rPr>
              <a:t>Manager can manage bills, employees, status and income of shop.</a:t>
            </a:r>
            <a:endParaRPr lang="en-US" altLang="zh-CN" sz="3000" dirty="0">
              <a:latin typeface="Arial" panose="020B0604020202020204" pitchFamily="34" charset="0"/>
              <a:ea typeface="Microsoft YaHei" panose="020B0503020204020204" charset="-122"/>
              <a:sym typeface="+mn-ea"/>
            </a:endParaRPr>
          </a:p>
        </p:txBody>
      </p:sp>
    </p:spTree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PROGRAM OVERVIEW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227455"/>
            <a:ext cx="10516235" cy="4949825"/>
          </a:xfrm>
        </p:spPr>
        <p:txBody>
          <a:bodyPr/>
          <a:p>
            <a:pPr marL="0" indent="0">
              <a:buNone/>
            </a:pPr>
            <a:r>
              <a:rPr lang="en-US" sz="3000"/>
              <a:t>Score:</a:t>
            </a:r>
            <a:endParaRPr lang="en-US" sz="3000"/>
          </a:p>
          <a:p>
            <a:pPr>
              <a:buFont typeface="Wingdings" panose="05000000000000000000" charset="0"/>
              <a:buChar char="Ø"/>
            </a:pPr>
            <a:r>
              <a:rPr lang="en-US" sz="3000"/>
              <a:t>Basic manage milk tea shop.</a:t>
            </a:r>
            <a:endParaRPr lang="en-US" sz="3000"/>
          </a:p>
          <a:p>
            <a:pPr>
              <a:buFont typeface="Wingdings" panose="05000000000000000000" charset="0"/>
              <a:buChar char="Ø"/>
            </a:pPr>
            <a:r>
              <a:rPr lang="en-US" sz="3000"/>
              <a:t>Statistic bill.</a:t>
            </a:r>
            <a:endParaRPr lang="en-US" sz="3000"/>
          </a:p>
          <a:p>
            <a:pPr>
              <a:buFont typeface="Wingdings" panose="05000000000000000000" charset="0"/>
              <a:buChar char="Ø"/>
            </a:pPr>
            <a:r>
              <a:rPr lang="en-US" sz="3000"/>
              <a:t>Calculate revenue. </a:t>
            </a:r>
            <a:endParaRPr lang="en-US" sz="3000"/>
          </a:p>
          <a:p>
            <a:pPr>
              <a:buFont typeface="Wingdings" panose="05000000000000000000" charset="0"/>
              <a:buChar char="Ø"/>
            </a:pPr>
            <a:r>
              <a:rPr lang="en-US" sz="3000"/>
              <a:t>Export report bill.</a:t>
            </a:r>
            <a:endParaRPr lang="en-US" sz="3000"/>
          </a:p>
          <a:p>
            <a:pPr>
              <a:buFont typeface="Wingdings" panose="05000000000000000000" charset="0"/>
              <a:buChar char="Ø"/>
            </a:pPr>
            <a:r>
              <a:rPr lang="en-US" sz="3000"/>
              <a:t>Order food.</a:t>
            </a:r>
            <a:endParaRPr lang="en-US" sz="3000"/>
          </a:p>
          <a:p>
            <a:pPr>
              <a:buFont typeface="Wingdings" panose="05000000000000000000" charset="0"/>
              <a:buChar char="Ø"/>
            </a:pPr>
            <a:r>
              <a:rPr lang="en-US" sz="3000"/>
              <a:t>Pay bill.</a:t>
            </a:r>
            <a:endParaRPr lang="en-US" sz="3000"/>
          </a:p>
        </p:txBody>
      </p:sp>
    </p:spTree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PROGRAM OVERVIEW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174750"/>
            <a:ext cx="10972800" cy="5680710"/>
          </a:xfrm>
        </p:spPr>
        <p:txBody>
          <a:bodyPr/>
          <a:p>
            <a:r>
              <a:rPr lang="en-US" sz="3000"/>
              <a:t>Customer:</a:t>
            </a:r>
            <a:endParaRPr lang="en-US" sz="3000"/>
          </a:p>
          <a:p>
            <a:pPr>
              <a:buFont typeface="Wingdings" panose="05000000000000000000" charset="0"/>
              <a:buChar char="Ø"/>
            </a:pPr>
            <a:r>
              <a:rPr lang="en-US" sz="3000"/>
              <a:t>Can order food, choose table and pay bill.</a:t>
            </a:r>
            <a:endParaRPr lang="en-US" sz="3000"/>
          </a:p>
          <a:p>
            <a:pPr>
              <a:buFont typeface="Wingdings" panose="05000000000000000000" charset="0"/>
              <a:buChar char="Ø"/>
            </a:pPr>
            <a:r>
              <a:rPr lang="en-US" sz="3000"/>
              <a:t>Can register, log into system or enter discount code.</a:t>
            </a:r>
            <a:endParaRPr lang="en-US" sz="3000"/>
          </a:p>
          <a:p>
            <a:pPr>
              <a:buFont typeface="Arial" panose="020B0604020202020204" pitchFamily="34" charset="0"/>
              <a:buChar char="•"/>
            </a:pPr>
            <a:r>
              <a:rPr lang="en-US" sz="3000"/>
              <a:t>Employee:</a:t>
            </a:r>
            <a:endParaRPr lang="en-US" sz="3000"/>
          </a:p>
          <a:p>
            <a:pPr>
              <a:buFont typeface="Wingdings" panose="05000000000000000000" charset="0"/>
              <a:buChar char="Ø"/>
            </a:pPr>
            <a:r>
              <a:rPr lang="en-US" sz="3000"/>
              <a:t>Log in to use system.</a:t>
            </a:r>
            <a:endParaRPr lang="en-US" sz="3000"/>
          </a:p>
          <a:p>
            <a:pPr>
              <a:buFont typeface="Wingdings" panose="05000000000000000000" charset="0"/>
              <a:buChar char="Ø"/>
            </a:pPr>
            <a:r>
              <a:rPr lang="en-US" sz="3000"/>
              <a:t>Can manage order bills in food tables, status of food tables, and food</a:t>
            </a:r>
            <a:endParaRPr lang="en-US" sz="3000"/>
          </a:p>
          <a:p>
            <a:pPr>
              <a:buFont typeface="Arial" panose="020B0604020202020204" pitchFamily="34" charset="0"/>
              <a:buChar char="•"/>
            </a:pPr>
            <a:r>
              <a:rPr lang="en-US" sz="3000">
                <a:sym typeface="+mn-ea"/>
              </a:rPr>
              <a:t>Manager:</a:t>
            </a:r>
            <a:endParaRPr lang="en-US" sz="3000"/>
          </a:p>
          <a:p>
            <a:pPr>
              <a:buFont typeface="Wingdings" panose="05000000000000000000" charset="0"/>
              <a:buChar char="Ø"/>
            </a:pPr>
            <a:r>
              <a:rPr lang="en-US" sz="3000">
                <a:sym typeface="+mn-ea"/>
              </a:rPr>
              <a:t>Can manage bills, employees, accounts and income of shop.</a:t>
            </a:r>
            <a:endParaRPr lang="en-US" sz="3000"/>
          </a:p>
          <a:p>
            <a:pPr>
              <a:buFont typeface="Wingdings" panose="05000000000000000000" charset="0"/>
              <a:buChar char="Ø"/>
            </a:pPr>
            <a:endParaRPr lang="en-US" sz="3000"/>
          </a:p>
          <a:p>
            <a:pPr>
              <a:buFont typeface="Wingdings" panose="05000000000000000000" charset="0"/>
              <a:buChar char="Ø"/>
            </a:pPr>
            <a:endParaRPr lang="en-US" sz="3000"/>
          </a:p>
          <a:p>
            <a:pPr>
              <a:buFont typeface="Wingdings" panose="05000000000000000000" charset="0"/>
              <a:buChar char="Ø"/>
            </a:pPr>
            <a:endParaRPr lang="en-US" sz="3000"/>
          </a:p>
          <a:p>
            <a:pPr>
              <a:buFont typeface="Arial" panose="020B0604020202020204" pitchFamily="34" charset="0"/>
              <a:buChar char="•"/>
            </a:pPr>
            <a:endParaRPr lang="en-US" sz="3000"/>
          </a:p>
        </p:txBody>
      </p:sp>
    </p:spTree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sz="3000"/>
              <a:t>Design system:</a:t>
            </a:r>
            <a:endParaRPr lang="en-US"/>
          </a:p>
          <a:p>
            <a:endParaRPr lang="en-US"/>
          </a:p>
        </p:txBody>
      </p:sp>
      <p:pic>
        <p:nvPicPr>
          <p:cNvPr id="15" name="Picture 15"/>
          <p:cNvPicPr>
            <a:picLocks noChangeAspect="1" noChangeArrowheads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535" y="2383790"/>
            <a:ext cx="477202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838200" y="5748020"/>
            <a:ext cx="3781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Context level data flow diagram</a:t>
            </a:r>
            <a:endParaRPr lang="en-US"/>
          </a:p>
        </p:txBody>
      </p:sp>
      <p:pic>
        <p:nvPicPr>
          <p:cNvPr id="16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89943" y="2160905"/>
            <a:ext cx="5760085" cy="36804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6784340" y="6116320"/>
            <a:ext cx="4569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Level 0 data flow diagram</a:t>
            </a:r>
            <a:endParaRPr lang="en-US"/>
          </a:p>
        </p:txBody>
      </p:sp>
    </p:spTree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7120"/>
          </a:xfrm>
        </p:spPr>
        <p:txBody>
          <a:bodyPr/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42720"/>
            <a:ext cx="5181600" cy="4725035"/>
          </a:xfrm>
        </p:spPr>
        <p:txBody>
          <a:bodyPr/>
          <a:p>
            <a:r>
              <a:rPr lang="en-US" sz="3000">
                <a:sym typeface="+mn-ea"/>
              </a:rPr>
              <a:t>Design system:</a:t>
            </a:r>
            <a:endParaRPr lang="en-US"/>
          </a:p>
          <a:p>
            <a:endParaRPr lang="en-US"/>
          </a:p>
        </p:txBody>
      </p:sp>
      <p:pic>
        <p:nvPicPr>
          <p:cNvPr id="23" name="Picture 23"/>
          <p:cNvPicPr>
            <a:picLocks noChangeAspect="1" noChangeArrowheads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5450" y="2153285"/>
            <a:ext cx="5241290" cy="33032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698500" y="5728335"/>
            <a:ext cx="4469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Level 1 data flow diagram for customer</a:t>
            </a:r>
            <a:endParaRPr lang="en-US"/>
          </a:p>
        </p:txBody>
      </p:sp>
      <p:pic>
        <p:nvPicPr>
          <p:cNvPr id="35" name="Picture 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49340" y="1819910"/>
            <a:ext cx="5760085" cy="34874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6595110" y="5698490"/>
            <a:ext cx="4667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Level 1 data flow diagram for employee</a:t>
            </a:r>
            <a:endParaRPr lang="en-US"/>
          </a:p>
        </p:txBody>
      </p:sp>
    </p:spTree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6645"/>
          </a:xfrm>
        </p:spPr>
        <p:txBody>
          <a:bodyPr/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9260" y="1307465"/>
            <a:ext cx="11396980" cy="4869815"/>
          </a:xfrm>
        </p:spPr>
        <p:txBody>
          <a:bodyPr/>
          <a:p>
            <a:r>
              <a:rPr lang="en-US" sz="3000">
                <a:sym typeface="+mn-ea"/>
              </a:rPr>
              <a:t>Design system:</a:t>
            </a:r>
            <a:endParaRPr lang="en-US">
              <a:sym typeface="+mn-ea"/>
            </a:endParaRPr>
          </a:p>
          <a:p>
            <a:endParaRPr lang="en-US"/>
          </a:p>
        </p:txBody>
      </p:sp>
      <p:pic>
        <p:nvPicPr>
          <p:cNvPr id="36" name="Picture 36"/>
          <p:cNvPicPr>
            <a:picLocks noChangeAspect="1" noChangeArrowheads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877060"/>
            <a:ext cx="10217150" cy="40887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3830320" y="6227445"/>
            <a:ext cx="4370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Level 1 data flow diagram for manager</a:t>
            </a:r>
            <a:endParaRPr lang="en-US"/>
          </a:p>
        </p:txBody>
      </p:sp>
    </p:spTree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SYSTEM BUILDING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26235"/>
            <a:ext cx="5181600" cy="4551045"/>
          </a:xfrm>
        </p:spPr>
        <p:txBody>
          <a:bodyPr/>
          <a:p>
            <a:r>
              <a:rPr lang="en-US" sz="3000">
                <a:sym typeface="+mn-ea"/>
              </a:rPr>
              <a:t>Design system:</a:t>
            </a:r>
            <a:endParaRPr lang="en-US">
              <a:sym typeface="+mn-ea"/>
            </a:endParaRPr>
          </a:p>
          <a:p>
            <a:endParaRPr lang="en-US"/>
          </a:p>
        </p:txBody>
      </p:sp>
      <p:pic>
        <p:nvPicPr>
          <p:cNvPr id="37" name="Picture 37"/>
          <p:cNvPicPr>
            <a:picLocks noChangeAspect="1" noChangeArrowheads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67805" y="1565910"/>
            <a:ext cx="5046345" cy="46113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6923405" y="6316980"/>
            <a:ext cx="4359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Level 2 data flow diagram for customer</a:t>
            </a:r>
            <a:endParaRPr lang="en-US"/>
          </a:p>
        </p:txBody>
      </p:sp>
      <p:pic>
        <p:nvPicPr>
          <p:cNvPr id="38" name="Picture 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2745" y="2215515"/>
            <a:ext cx="5760085" cy="41014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698500" y="6376670"/>
            <a:ext cx="4708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Level 2 data flow diagram for employee</a:t>
            </a:r>
            <a:endParaRPr lang="en-US"/>
          </a:p>
        </p:txBody>
      </p:sp>
    </p:spTree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1675</Words>
  <Application>WPS Presentation</Application>
  <PresentationFormat>Widescreen</PresentationFormat>
  <Paragraphs>135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Arial</vt:lpstr>
      <vt:lpstr>SimSun</vt:lpstr>
      <vt:lpstr>Wingdings</vt:lpstr>
      <vt:lpstr>Microsoft YaHei</vt:lpstr>
      <vt:lpstr>Wingdings</vt:lpstr>
      <vt:lpstr>Arial Unicode MS</vt:lpstr>
      <vt:lpstr>Calibri</vt:lpstr>
      <vt:lpstr>Gear Drives</vt:lpstr>
      <vt:lpstr>JAVA PROJECT - GROUP 03 MILK TEA SHOP</vt:lpstr>
      <vt:lpstr>MILK TEA SHOP MANAGEMENT SYSTEM</vt:lpstr>
      <vt:lpstr>PURPOSE OF THE TOPIC</vt:lpstr>
      <vt:lpstr>PROGRAM OVERVIEW</vt:lpstr>
      <vt:lpstr>PROGRAM OVERVIEW</vt:lpstr>
      <vt:lpstr>SYSTEM BUILDING PROCESS</vt:lpstr>
      <vt:lpstr>SYSTEM BUILDING PROCESS</vt:lpstr>
      <vt:lpstr>SYSTEM BUILDING PROCESS</vt:lpstr>
      <vt:lpstr>SYSTEM BUILDING PROCESS</vt:lpstr>
      <vt:lpstr>SYSTEM BUILDING PROCESS</vt:lpstr>
      <vt:lpstr>SYSTEM BUILDING PROCESS</vt:lpstr>
      <vt:lpstr>SYSTEM BUILDING PROCESS</vt:lpstr>
      <vt:lpstr>SYSTEM BUILDING PROCESS</vt:lpstr>
      <vt:lpstr>SYSTEM BUILDING PROCESS</vt:lpstr>
      <vt:lpstr>SYSTEM BUILDING PROCESS</vt:lpstr>
      <vt:lpstr>SYSTEM BUILDING PROCESS</vt:lpstr>
      <vt:lpstr>THANKS FOR YOUR WATCHING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PROJECT - GROUP 03 MILK TEA SHOP</dc:title>
  <dc:creator/>
  <cp:lastModifiedBy>ASUS</cp:lastModifiedBy>
  <cp:revision>3</cp:revision>
  <dcterms:created xsi:type="dcterms:W3CDTF">2019-11-27T14:35:00Z</dcterms:created>
  <dcterms:modified xsi:type="dcterms:W3CDTF">2019-11-28T09:38:06Z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1033-11.2.0.8991</vt:lpwstr>
  </property>
</Properties>
</file>